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6" r:id="rId5"/>
    <p:sldId id="259" r:id="rId6"/>
    <p:sldId id="269" r:id="rId7"/>
    <p:sldId id="260" r:id="rId8"/>
    <p:sldId id="262" r:id="rId9"/>
    <p:sldId id="267" r:id="rId10"/>
    <p:sldId id="263" r:id="rId11"/>
    <p:sldId id="264" r:id="rId12"/>
    <p:sldId id="268" r:id="rId13"/>
    <p:sldId id="265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0" name="Obdélní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Obdélní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Obdélní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bdélní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Přímá spojovací čára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Přímá spojovací čára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Přímá spojovací čára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Přímá spojovací čára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Přímá spojovací čára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Přímá spojovací čára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Obdélní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a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a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a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a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a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cs-CZ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9" name="Obdélní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Obdélní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bdélní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Obdélní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Přímá spojovací čára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Přímá spojovací čára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Přímá spojovací čára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Přímá spojovací čára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Přímá spojovací čára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Obdélní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a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a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a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a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a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Přímá spojovací čára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2" name="Zástupný symbol pro text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14" name="Zástupný symbol pro text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cs-CZ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římá spojovací čára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8" name="Přímá spojovací čára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Přímá spojovací čára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Přímá spojovací čára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bdélní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Přímá spojovací čára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Elipsa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Zástupný symbol pro obsah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21" name="Zástupný symbol pro datum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cs-CZ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římá spojovací čára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Elipsa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cs-CZ" dirty="0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10" name="Přímá spojovací čára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Obdélní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Přímá spojovací čára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Přímá spojovací čára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Přímá spojovací čára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Zástupný symbol pro datum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18" name="Zástupný symbol pro číslo snímk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cs-CZ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římá spojovací čára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C0C61D7-5B2B-4D0D-B0C5-43EF3F8A3406}" type="datetimeFigureOut">
              <a:rPr lang="cs-CZ" smtClean="0"/>
              <a:pPr/>
              <a:t>23.3.2017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7" name="Přímá spojovací čára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Přímá spojovací čára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Obdélní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Přímá spojovací čára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Elipsa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7CE6317-3E61-4A23-8CBC-92CC0C34FE23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Tabulkové kalkulátory I.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Slabý, Marcel Poláček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Grafy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cs-CZ" sz="2000" dirty="0" smtClean="0"/>
              <a:t>Na kartě vložení</a:t>
            </a:r>
          </a:p>
        </p:txBody>
      </p:sp>
      <p:pic>
        <p:nvPicPr>
          <p:cNvPr id="3074" name="Picture 2" descr="C:\Users\Tom\Pictures\My Screen Shots\Screen Shot 03-15-17 at 07.32 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196752"/>
            <a:ext cx="4098540" cy="3517404"/>
          </a:xfrm>
          <a:prstGeom prst="rect">
            <a:avLst/>
          </a:prstGeom>
          <a:noFill/>
        </p:spPr>
      </p:pic>
      <p:pic>
        <p:nvPicPr>
          <p:cNvPr id="3075" name="Picture 3" descr="C:\Users\Tom\Pictures\My Screen Shots\Screen Shot 03-15-17 at 08.22 P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13176"/>
            <a:ext cx="5562600" cy="1181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nastavení stránky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48464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924944"/>
            <a:ext cx="3667409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924944"/>
            <a:ext cx="3666004" cy="381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oblast tisku</a:t>
            </a:r>
            <a:endParaRPr lang="cs-CZ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8776" b="80725"/>
          <a:stretch/>
        </p:blipFill>
        <p:spPr bwMode="auto">
          <a:xfrm>
            <a:off x="467544" y="1556792"/>
            <a:ext cx="5429887" cy="174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82" r="75941" b="60765"/>
          <a:stretch/>
        </p:blipFill>
        <p:spPr bwMode="auto">
          <a:xfrm>
            <a:off x="1007779" y="3284984"/>
            <a:ext cx="7469985" cy="219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Funkce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3050" indent="-273050">
              <a:tabLst>
                <a:tab pos="449263" algn="l"/>
              </a:tabLst>
            </a:pPr>
            <a:r>
              <a:rPr lang="cs-CZ" sz="2000" dirty="0" smtClean="0"/>
              <a:t>Musí začínat =</a:t>
            </a:r>
          </a:p>
          <a:p>
            <a:pPr marL="273050" indent="-273050">
              <a:tabLst>
                <a:tab pos="449263" algn="l"/>
              </a:tabLst>
            </a:pPr>
            <a:r>
              <a:rPr lang="cs-CZ" sz="2000" dirty="0" smtClean="0"/>
              <a:t>Důležité funkce:</a:t>
            </a:r>
          </a:p>
          <a:p>
            <a:pPr marL="638810" lvl="1" indent="-273050">
              <a:buFont typeface="Wingdings" pitchFamily="2" charset="2"/>
              <a:buChar char="Ø"/>
              <a:tabLst>
                <a:tab pos="449263" algn="l"/>
              </a:tabLst>
            </a:pPr>
            <a:r>
              <a:rPr lang="cs-CZ" sz="2000" dirty="0" smtClean="0"/>
              <a:t>Finanční</a:t>
            </a:r>
          </a:p>
          <a:p>
            <a:pPr marL="638810" lvl="1" indent="-273050">
              <a:buFont typeface="Wingdings" pitchFamily="2" charset="2"/>
              <a:buChar char="Ø"/>
              <a:tabLst>
                <a:tab pos="449263" algn="l"/>
              </a:tabLst>
            </a:pPr>
            <a:r>
              <a:rPr lang="cs-CZ" sz="2000" dirty="0" smtClean="0"/>
              <a:t>Textové</a:t>
            </a:r>
          </a:p>
          <a:p>
            <a:pPr marL="638810" lvl="1" indent="-273050">
              <a:buFont typeface="Wingdings" pitchFamily="2" charset="2"/>
              <a:buChar char="Ø"/>
              <a:tabLst>
                <a:tab pos="449263" algn="l"/>
              </a:tabLst>
            </a:pPr>
            <a:r>
              <a:rPr lang="cs-CZ" sz="2000" dirty="0" smtClean="0"/>
              <a:t>Datum a čas</a:t>
            </a:r>
          </a:p>
          <a:p>
            <a:pPr marL="638810" lvl="1" indent="-273050">
              <a:buFont typeface="Wingdings" pitchFamily="2" charset="2"/>
              <a:buChar char="Ø"/>
              <a:tabLst>
                <a:tab pos="449263" algn="l"/>
              </a:tabLst>
            </a:pPr>
            <a:r>
              <a:rPr lang="cs-CZ" sz="2000" dirty="0" smtClean="0"/>
              <a:t>Matematické</a:t>
            </a:r>
            <a:endParaRPr lang="cs-CZ" sz="2000" b="1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708920"/>
            <a:ext cx="3477388" cy="321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om\Pictures\My Screen Shots\Screen Shot 03-15-17 at 08.06 P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268760"/>
            <a:ext cx="4600575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Data</a:t>
            </a:r>
            <a:endParaRPr lang="cs-CZ" dirty="0"/>
          </a:p>
        </p:txBody>
      </p:sp>
      <p:pic>
        <p:nvPicPr>
          <p:cNvPr id="4" name="Zástupný symbol pro obsah 3" descr="Výřez obrazovky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1484784"/>
            <a:ext cx="8106452" cy="2088232"/>
          </a:xfrm>
        </p:spPr>
      </p:pic>
    </p:spTree>
    <p:extLst>
      <p:ext uri="{BB962C8B-B14F-4D97-AF65-F5344CB8AC3E}">
        <p14:creationId xmlns:p14="http://schemas.microsoft.com/office/powerpoint/2010/main" xmlns="" val="11274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Revize</a:t>
            </a:r>
            <a:endParaRPr lang="cs-CZ" dirty="0"/>
          </a:p>
        </p:txBody>
      </p:sp>
      <p:pic>
        <p:nvPicPr>
          <p:cNvPr id="4" name="Zástupný symbol pro obsah 3" descr="Výřez obrazovky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916832"/>
            <a:ext cx="7467600" cy="1948747"/>
          </a:xfrm>
        </p:spPr>
      </p:pic>
    </p:spTree>
    <p:extLst>
      <p:ext uri="{BB962C8B-B14F-4D97-AF65-F5344CB8AC3E}">
        <p14:creationId xmlns:p14="http://schemas.microsoft.com/office/powerpoint/2010/main" xmlns="" val="35082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Zobrazení</a:t>
            </a:r>
            <a:endParaRPr lang="cs-CZ" dirty="0"/>
          </a:p>
        </p:txBody>
      </p:sp>
      <p:pic>
        <p:nvPicPr>
          <p:cNvPr id="4" name="Zástupný symbol pro obsah 3" descr="Výřez obrazovky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3" y="1556792"/>
            <a:ext cx="8037563" cy="1656184"/>
          </a:xfrm>
        </p:spPr>
      </p:pic>
    </p:spTree>
    <p:extLst>
      <p:ext uri="{BB962C8B-B14F-4D97-AF65-F5344CB8AC3E}">
        <p14:creationId xmlns:p14="http://schemas.microsoft.com/office/powerpoint/2010/main" xmlns="" val="2108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Vývojář</a:t>
            </a:r>
            <a:endParaRPr lang="cs-CZ" dirty="0"/>
          </a:p>
        </p:txBody>
      </p:sp>
      <p:pic>
        <p:nvPicPr>
          <p:cNvPr id="4" name="Zástupný symbol pro obsah 3" descr="Výřez obrazovky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1" y="1484784"/>
            <a:ext cx="8482819" cy="2376264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48" t="3470" r="90393" b="73221"/>
          <a:stretch/>
        </p:blipFill>
        <p:spPr bwMode="auto">
          <a:xfrm>
            <a:off x="2555776" y="3068960"/>
            <a:ext cx="2880320" cy="276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Přímá spojnice se šipkou 5"/>
          <p:cNvCxnSpPr/>
          <p:nvPr/>
        </p:nvCxnSpPr>
        <p:spPr>
          <a:xfrm flipH="1">
            <a:off x="3563888" y="2492896"/>
            <a:ext cx="72008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942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Tabulkový kalkulátor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 smtClean="0"/>
              <a:t>je program zpracovávající informace zapsané na virtuálním listu, archu</a:t>
            </a:r>
          </a:p>
          <a:p>
            <a:r>
              <a:rPr lang="cs-CZ" dirty="0" smtClean="0"/>
              <a:t>Řádky tabulek se označují čísly, sloupce se označují písmeny A, B, C, ...</a:t>
            </a:r>
          </a:p>
          <a:p>
            <a:r>
              <a:rPr lang="cs-CZ" dirty="0" smtClean="0"/>
              <a:t>je možno zapsat tři druhy údajů: </a:t>
            </a:r>
          </a:p>
          <a:p>
            <a:pPr>
              <a:buFont typeface="Wingdings" pitchFamily="2" charset="2"/>
              <a:buChar char="v"/>
            </a:pPr>
            <a:r>
              <a:rPr lang="cs-CZ" dirty="0" smtClean="0"/>
              <a:t> VZORCE začínají =, např. =SUMA(A1,A10)</a:t>
            </a:r>
          </a:p>
          <a:p>
            <a:pPr>
              <a:buFont typeface="Wingdings" pitchFamily="2" charset="2"/>
              <a:buChar char="v"/>
            </a:pPr>
            <a:r>
              <a:rPr lang="cs-CZ" dirty="0" smtClean="0"/>
              <a:t>ČÍSLA obsahují pouze číslice, desetinnou tečku, plus a mínus. Lze s nimi provádět výpočty    </a:t>
            </a:r>
          </a:p>
          <a:p>
            <a:pPr>
              <a:buFont typeface="Wingdings" pitchFamily="2" charset="2"/>
              <a:buChar char="v"/>
            </a:pPr>
            <a:r>
              <a:rPr lang="cs-CZ" dirty="0" smtClean="0"/>
              <a:t>TEXTY vše ostatní</a:t>
            </a:r>
          </a:p>
          <a:p>
            <a:pPr>
              <a:buNone/>
            </a:pPr>
            <a:r>
              <a:rPr lang="cs-CZ" dirty="0" smtClean="0"/>
              <a:t>                            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Software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 smtClean="0"/>
              <a:t>Microsoft office </a:t>
            </a:r>
            <a:r>
              <a:rPr lang="cs-CZ" dirty="0" smtClean="0"/>
              <a:t>Excel</a:t>
            </a:r>
          </a:p>
          <a:p>
            <a:pPr>
              <a:buNone/>
            </a:pPr>
            <a:endParaRPr lang="cs-CZ" dirty="0" smtClean="0"/>
          </a:p>
          <a:p>
            <a:r>
              <a:rPr lang="cs-CZ" dirty="0" err="1" smtClean="0"/>
              <a:t>OpenOffice.org</a:t>
            </a:r>
            <a:r>
              <a:rPr lang="cs-CZ" dirty="0" smtClean="0"/>
              <a:t> </a:t>
            </a:r>
            <a:r>
              <a:rPr lang="cs-CZ" dirty="0" smtClean="0"/>
              <a:t>calc</a:t>
            </a:r>
          </a:p>
          <a:p>
            <a:pPr>
              <a:buNone/>
            </a:pPr>
            <a:endParaRPr lang="cs-CZ" dirty="0" smtClean="0"/>
          </a:p>
          <a:p>
            <a:r>
              <a:rPr lang="cs-CZ" dirty="0" smtClean="0"/>
              <a:t>LibreOffice </a:t>
            </a:r>
            <a:r>
              <a:rPr lang="cs-CZ" dirty="0" err="1" smtClean="0"/>
              <a:t>Calc</a:t>
            </a: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</p:txBody>
      </p:sp>
      <p:pic>
        <p:nvPicPr>
          <p:cNvPr id="1026" name="Picture 2" descr="https://www.documentfoundation.org/assets/Uploads/LibreOffice-Initial-Artwork-Logo-ColorLogoBasic-500p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762500" cy="1524001"/>
          </a:xfrm>
          <a:prstGeom prst="rect">
            <a:avLst/>
          </a:prstGeom>
          <a:noFill/>
        </p:spPr>
      </p:pic>
      <p:pic>
        <p:nvPicPr>
          <p:cNvPr id="1028" name="Picture 4" descr="https://upload.wikimedia.org/wikipedia/commons/thumb/8/86/Microsoft_Excel_2013_logo.svg/200px-Microsoft_Excel_2013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476672"/>
            <a:ext cx="1688976" cy="1655197"/>
          </a:xfrm>
          <a:prstGeom prst="rect">
            <a:avLst/>
          </a:prstGeom>
          <a:noFill/>
        </p:spPr>
      </p:pic>
      <p:pic>
        <p:nvPicPr>
          <p:cNvPr id="1030" name="Picture 6" descr="https://www.openoffice.org/documentation/HOW_TO/word_processing/Word-to-OOo_html_408582f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420888"/>
            <a:ext cx="4716016" cy="17075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Přípony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 smtClean="0"/>
              <a:t>.</a:t>
            </a:r>
            <a:r>
              <a:rPr lang="cs-CZ" dirty="0" err="1" smtClean="0"/>
              <a:t>xls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.</a:t>
            </a:r>
            <a:r>
              <a:rPr lang="cs-CZ" dirty="0" err="1" smtClean="0"/>
              <a:t>sxc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.</a:t>
            </a:r>
            <a:r>
              <a:rPr lang="cs-CZ" dirty="0" err="1" smtClean="0"/>
              <a:t>xlsx</a:t>
            </a:r>
            <a:endParaRPr lang="cs-CZ" dirty="0" smtClean="0"/>
          </a:p>
          <a:p>
            <a:pPr>
              <a:buNone/>
            </a:pPr>
            <a:endParaRPr lang="cs-CZ" b="1" u="sng" dirty="0" smtClean="0"/>
          </a:p>
          <a:p>
            <a:pPr>
              <a:buNone/>
            </a:pPr>
            <a:endParaRPr lang="cs-CZ" b="1" u="sng" dirty="0" smtClean="0"/>
          </a:p>
          <a:p>
            <a:pPr>
              <a:buNone/>
            </a:pPr>
            <a:endParaRPr lang="cs-CZ" b="1" u="sng" dirty="0" smtClean="0"/>
          </a:p>
          <a:p>
            <a:endParaRPr lang="cs-CZ" dirty="0" smtClean="0"/>
          </a:p>
          <a:p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5362" name="Picture 2" descr="C:\Users\Tom\Pictures\My Screen Shots\Screen Shot 03-13-17 at 05.05 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1546"/>
            <a:ext cx="8861264" cy="46351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939" b="7438"/>
          <a:stretch/>
        </p:blipFill>
        <p:spPr bwMode="auto">
          <a:xfrm>
            <a:off x="107504" y="692696"/>
            <a:ext cx="8712968" cy="457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777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</a:t>
            </a:r>
            <a:r>
              <a:rPr lang="cs-CZ" dirty="0" err="1" smtClean="0"/>
              <a:t>buňek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6387" name="Picture 3" descr="C:\Users\Tom\Pictures\My Screen Shots\Screen Shot 03-13-17 at 05.11 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1609725" cy="962025"/>
          </a:xfrm>
          <a:prstGeom prst="rect">
            <a:avLst/>
          </a:prstGeom>
          <a:noFill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204864"/>
            <a:ext cx="3458344" cy="207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933056"/>
            <a:ext cx="28384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Formát buněk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cs-CZ" sz="1800" dirty="0" smtClean="0"/>
              <a:t>Na kartě domů</a:t>
            </a:r>
          </a:p>
          <a:p>
            <a:r>
              <a:rPr lang="cs-CZ" sz="1800" dirty="0" smtClean="0"/>
              <a:t>Pro složitější tabulky, je vhodné upravit formátování buněk</a:t>
            </a:r>
          </a:p>
          <a:p>
            <a:r>
              <a:rPr lang="cs-CZ" sz="1800" dirty="0" smtClean="0"/>
              <a:t>výsledný dokument bude přehledější a sruzumitelnější</a:t>
            </a:r>
          </a:p>
          <a:p>
            <a:endParaRPr lang="cs-CZ" sz="1800" dirty="0" smtClean="0"/>
          </a:p>
          <a:p>
            <a:endParaRPr lang="cs-CZ" sz="1800" dirty="0" smtClean="0"/>
          </a:p>
          <a:p>
            <a:pPr>
              <a:buFont typeface="Courier New" pitchFamily="49" charset="0"/>
              <a:buChar char="o"/>
            </a:pPr>
            <a:endParaRPr lang="cs-CZ" sz="1800" dirty="0" smtClean="0"/>
          </a:p>
          <a:p>
            <a:pPr>
              <a:buNone/>
            </a:pPr>
            <a:endParaRPr lang="cs-CZ" sz="1800" dirty="0" smtClean="0"/>
          </a:p>
          <a:p>
            <a:pPr>
              <a:buNone/>
            </a:pPr>
            <a:endParaRPr lang="cs-CZ" sz="1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3501008"/>
            <a:ext cx="4176464" cy="268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429000"/>
            <a:ext cx="1903165" cy="240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284984"/>
            <a:ext cx="1446516" cy="271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Vlastní formát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cs-CZ" sz="1800" dirty="0" smtClean="0"/>
              <a:t>Vlastní formát slouží zobrazení hodnoty v buňce upravíte k obrazu</a:t>
            </a:r>
          </a:p>
          <a:p>
            <a:pPr>
              <a:buNone/>
            </a:pPr>
            <a:r>
              <a:rPr lang="cs-CZ" sz="1800" dirty="0" smtClean="0"/>
              <a:t> svému</a:t>
            </a:r>
          </a:p>
          <a:p>
            <a:pPr>
              <a:buNone/>
            </a:pPr>
            <a:r>
              <a:rPr lang="cs-CZ" sz="1800" dirty="0" smtClean="0"/>
              <a:t>Slouží k:</a:t>
            </a:r>
          </a:p>
          <a:p>
            <a:r>
              <a:rPr lang="cs-CZ" sz="1800" b="1" dirty="0" smtClean="0"/>
              <a:t>Doplnění jednotek, symbolů</a:t>
            </a:r>
          </a:p>
          <a:p>
            <a:r>
              <a:rPr lang="cs-CZ" sz="1800" b="1" dirty="0" smtClean="0"/>
              <a:t>Vlastní datum</a:t>
            </a:r>
            <a:endParaRPr lang="cs-CZ" sz="1800" dirty="0" smtClean="0"/>
          </a:p>
          <a:p>
            <a:r>
              <a:rPr lang="cs-CZ" sz="1800" b="1" dirty="0" smtClean="0"/>
              <a:t>Barevné označení</a:t>
            </a:r>
            <a:endParaRPr lang="cs-CZ" sz="1800" dirty="0" smtClean="0"/>
          </a:p>
          <a:p>
            <a:pPr>
              <a:buNone/>
            </a:pPr>
            <a:endParaRPr lang="cs-CZ" sz="1800" dirty="0" smtClean="0"/>
          </a:p>
          <a:p>
            <a:pPr>
              <a:buNone/>
            </a:pPr>
            <a:endParaRPr lang="cs-CZ" sz="1800" dirty="0" smtClean="0"/>
          </a:p>
          <a:p>
            <a:pPr>
              <a:buNone/>
            </a:pPr>
            <a:endParaRPr lang="cs-CZ" sz="1800" dirty="0" smtClean="0"/>
          </a:p>
          <a:p>
            <a:pPr>
              <a:buNone/>
            </a:pPr>
            <a:endParaRPr lang="cs-CZ" sz="1800" dirty="0" smtClean="0"/>
          </a:p>
          <a:p>
            <a:endParaRPr lang="cs-CZ" dirty="0"/>
          </a:p>
        </p:txBody>
      </p:sp>
      <p:pic>
        <p:nvPicPr>
          <p:cNvPr id="4098" name="Picture 2" descr="C:\Users\Tom\Pictures\My Screen Shots\Screen Shot 03-15-17 at 07.51 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2996952"/>
            <a:ext cx="4295254" cy="27778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kýř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Arkýř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rkýř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255</TotalTime>
  <Words>162</Words>
  <Application>Microsoft Office PowerPoint</Application>
  <PresentationFormat>Předvádění na obrazovce (4:3)</PresentationFormat>
  <Paragraphs>58</Paragraphs>
  <Slides>17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18" baseType="lpstr">
      <vt:lpstr>Arkýř</vt:lpstr>
      <vt:lpstr>Tabulkové kalkulátory I.</vt:lpstr>
      <vt:lpstr>Tabulkový kalkulátor</vt:lpstr>
      <vt:lpstr>Software</vt:lpstr>
      <vt:lpstr>Přípony</vt:lpstr>
      <vt:lpstr>Snímek 5</vt:lpstr>
      <vt:lpstr>Snímek 6</vt:lpstr>
      <vt:lpstr>Výběr buňek</vt:lpstr>
      <vt:lpstr>Formát buněk</vt:lpstr>
      <vt:lpstr>Vlastní formát</vt:lpstr>
      <vt:lpstr>Grafy</vt:lpstr>
      <vt:lpstr>nastavení stránky</vt:lpstr>
      <vt:lpstr>oblast tisku</vt:lpstr>
      <vt:lpstr>Funkce</vt:lpstr>
      <vt:lpstr>Data</vt:lpstr>
      <vt:lpstr>Revize</vt:lpstr>
      <vt:lpstr>Zobrazení</vt:lpstr>
      <vt:lpstr>Vývojář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Tabulkové kalkulátory I.</dc:title>
  <dc:creator>Tom</dc:creator>
  <cp:lastModifiedBy>ucebna</cp:lastModifiedBy>
  <cp:revision>43</cp:revision>
  <dcterms:created xsi:type="dcterms:W3CDTF">2017-03-13T15:44:04Z</dcterms:created>
  <dcterms:modified xsi:type="dcterms:W3CDTF">2017-03-23T08:24:05Z</dcterms:modified>
</cp:coreProperties>
</file>